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4" r:id="rId2"/>
    <p:sldId id="257" r:id="rId3"/>
    <p:sldId id="258" r:id="rId4"/>
    <p:sldId id="259" r:id="rId5"/>
    <p:sldId id="271" r:id="rId6"/>
    <p:sldId id="260" r:id="rId7"/>
    <p:sldId id="262" r:id="rId8"/>
    <p:sldId id="270" r:id="rId9"/>
    <p:sldId id="263" r:id="rId10"/>
    <p:sldId id="275" r:id="rId11"/>
    <p:sldId id="261" r:id="rId12"/>
    <p:sldId id="265" r:id="rId13"/>
    <p:sldId id="266" r:id="rId14"/>
    <p:sldId id="267" r:id="rId15"/>
    <p:sldId id="276" r:id="rId16"/>
    <p:sldId id="272" r:id="rId17"/>
    <p:sldId id="273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FFAE5-F4BA-4E35-A5E6-4835619328F2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A8686-D98D-4D52-AD70-902738AD85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89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A8686-D98D-4D52-AD70-902738AD85A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49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A8686-D98D-4D52-AD70-902738AD85A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042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1A28C7-5D24-4741-99E5-1ADF661A4A6E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04F0DF-3EDE-4C38-8283-739107AAFC89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603525" y="1268760"/>
            <a:ext cx="7851648" cy="18288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>
                <a:solidFill>
                  <a:schemeClr val="tx1"/>
                </a:solidFill>
              </a:rPr>
              <a:t>ATRAGANTAMIENTO EN EL LACTANTE Y NIÑO 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1577185" y="3429000"/>
            <a:ext cx="5904328" cy="1080120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3000" b="1" dirty="0">
                <a:latin typeface="+mj-lt"/>
              </a:rPr>
              <a:t>REANIMACION CARDIOPULMONAR BASICA EN PEDIATRIA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173217" y="4834026"/>
            <a:ext cx="466722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+mj-lt"/>
              </a:rPr>
              <a:t>María José Vidal Silvestre</a:t>
            </a:r>
          </a:p>
          <a:p>
            <a:pPr algn="ctr"/>
            <a:r>
              <a:rPr lang="es-ES" dirty="0">
                <a:latin typeface="+mj-lt"/>
              </a:rPr>
              <a:t>Pediatra C.S. Fernando el Católico. Castellón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446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14300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¿Qué es?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204864"/>
            <a:ext cx="7931224" cy="2664296"/>
          </a:xfrm>
        </p:spPr>
        <p:txBody>
          <a:bodyPr/>
          <a:lstStyle/>
          <a:p>
            <a:pPr algn="just"/>
            <a:r>
              <a:rPr lang="es-ES" dirty="0">
                <a:latin typeface="+mj-lt"/>
              </a:rPr>
              <a:t>Un cuerpo extraño se introduce en la vía respiratoria, la obstruye y no deja que el aire entre o salga de los pulmones  con normalidad.</a:t>
            </a:r>
            <a:endParaRPr lang="es-ES" sz="1600" dirty="0">
              <a:latin typeface="+mj-lt"/>
            </a:endParaRPr>
          </a:p>
          <a:p>
            <a:pPr marL="0" indent="0" algn="just">
              <a:buNone/>
            </a:pPr>
            <a:endParaRPr lang="es-ES" sz="1600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Si la obstrucción es completa o casi completa hay riesgo de muerte por asfixia.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6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¿Qué síntomas tiene?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348880"/>
            <a:ext cx="7859216" cy="2736304"/>
          </a:xfrm>
        </p:spPr>
        <p:txBody>
          <a:bodyPr/>
          <a:lstStyle/>
          <a:p>
            <a:pPr algn="just"/>
            <a:r>
              <a:rPr lang="es-ES" dirty="0">
                <a:latin typeface="+mj-lt"/>
              </a:rPr>
              <a:t>1. Comienzo brusco de sensación de ahogo, el niño se lleva las manos al cuello, tose intensamente y no puede hablar.</a:t>
            </a:r>
          </a:p>
          <a:p>
            <a:pPr marL="0" indent="0" algn="just">
              <a:buNone/>
            </a:pPr>
            <a:endParaRPr lang="es-ES" sz="1600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2. En las formas graves, los labios y la cara se ponen morados y se pierde el conocimiento.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6343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03648" y="2204864"/>
            <a:ext cx="6419056" cy="1080120"/>
          </a:xfrm>
          <a:solidFill>
            <a:srgbClr val="FFFF99"/>
          </a:solidFill>
          <a:ln w="38100"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3000" b="1" dirty="0">
                <a:latin typeface="+mj-lt"/>
              </a:rPr>
              <a:t>ANTE TODO MUCHA CALMA PARA PODER ACTUAR DE FORMA ADECUADA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89040"/>
            <a:ext cx="302895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7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cs.san.gva.es\dfs_d02\hdocs_2_d02\18977834M\Mis documentos\Mis imágenes\2. ALGORITMO DE OBSTRUCCIÃ“N DE LA VÃ A AÃ‰REA POR CUERPO EXTRAÃ‘O_page-0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" t="6065" r="17642" b="15016"/>
          <a:stretch/>
        </p:blipFill>
        <p:spPr bwMode="auto">
          <a:xfrm>
            <a:off x="539552" y="812426"/>
            <a:ext cx="7687414" cy="580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85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</a:t>
            </a:r>
            <a:br>
              <a:rPr lang="es-ES" dirty="0"/>
            </a:br>
            <a:r>
              <a:rPr lang="es-ES" b="1" dirty="0">
                <a:solidFill>
                  <a:schemeClr val="accent2"/>
                </a:solidFill>
              </a:rPr>
              <a:t>Tos eficaz y niño consciente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149704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latin typeface="+mj-lt"/>
              </a:rPr>
              <a:t>Posición </a:t>
            </a:r>
            <a:r>
              <a:rPr lang="es-ES" dirty="0" err="1">
                <a:latin typeface="+mj-lt"/>
              </a:rPr>
              <a:t>semiincorporada</a:t>
            </a:r>
            <a:r>
              <a:rPr lang="es-ES" dirty="0">
                <a:latin typeface="+mj-lt"/>
              </a:rPr>
              <a:t>.</a:t>
            </a:r>
          </a:p>
          <a:p>
            <a:pPr algn="just"/>
            <a:r>
              <a:rPr lang="es-ES" dirty="0">
                <a:latin typeface="+mj-lt"/>
              </a:rPr>
              <a:t>Animar a que siga tosiendo.</a:t>
            </a:r>
          </a:p>
          <a:p>
            <a:pPr algn="just"/>
            <a:r>
              <a:rPr lang="es-ES" dirty="0">
                <a:latin typeface="+mj-lt"/>
              </a:rPr>
              <a:t>No intentar extraer el cuerpo extraño a  ciegas.</a:t>
            </a:r>
          </a:p>
          <a:p>
            <a:pPr algn="just"/>
            <a:r>
              <a:rPr lang="es-ES" dirty="0">
                <a:latin typeface="+mj-lt"/>
              </a:rPr>
              <a:t>No dar golpes en la espalda.</a:t>
            </a:r>
          </a:p>
          <a:p>
            <a:pPr algn="just"/>
            <a:r>
              <a:rPr lang="es-ES" dirty="0">
                <a:latin typeface="+mj-lt"/>
              </a:rPr>
              <a:t>No zarandear al niño.</a:t>
            </a:r>
          </a:p>
          <a:p>
            <a:pPr algn="just"/>
            <a:r>
              <a:rPr lang="es-ES" dirty="0">
                <a:latin typeface="+mj-lt"/>
              </a:rPr>
              <a:t>Vigilar al niño hasta que se resuelva el atragantamiento.</a:t>
            </a:r>
          </a:p>
        </p:txBody>
      </p:sp>
    </p:spTree>
    <p:extLst>
      <p:ext uri="{BB962C8B-B14F-4D97-AF65-F5344CB8AC3E}">
        <p14:creationId xmlns:p14="http://schemas.microsoft.com/office/powerpoint/2010/main" val="499444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</a:t>
            </a:r>
            <a:br>
              <a:rPr lang="es-ES" dirty="0"/>
            </a:br>
            <a:r>
              <a:rPr lang="es-ES" b="1" dirty="0">
                <a:solidFill>
                  <a:schemeClr val="accent2"/>
                </a:solidFill>
              </a:rPr>
              <a:t>Tos inefectiva y niño consciente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581752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latin typeface="+mj-lt"/>
              </a:rPr>
              <a:t>Pedir ayuda: </a:t>
            </a:r>
            <a:r>
              <a:rPr lang="es-ES" b="1" dirty="0">
                <a:solidFill>
                  <a:srgbClr val="C00000"/>
                </a:solidFill>
                <a:latin typeface="+mj-lt"/>
              </a:rPr>
              <a:t>llamar al 112</a:t>
            </a:r>
          </a:p>
          <a:p>
            <a:pPr algn="just"/>
            <a:r>
              <a:rPr lang="es-ES" u="sng" dirty="0">
                <a:latin typeface="+mj-lt"/>
              </a:rPr>
              <a:t>Si hay un objeto en la boca visible</a:t>
            </a:r>
            <a:r>
              <a:rPr lang="es-ES" dirty="0">
                <a:latin typeface="+mj-lt"/>
              </a:rPr>
              <a:t>: Extraerlo (haciendo gancho con el dedo por la cara interna de la mejilla)</a:t>
            </a:r>
          </a:p>
          <a:p>
            <a:pPr algn="just"/>
            <a:r>
              <a:rPr lang="es-ES" u="sng" dirty="0">
                <a:latin typeface="+mj-lt"/>
              </a:rPr>
              <a:t>Si no hay nada en la boca o no lo podemos extraer</a:t>
            </a:r>
            <a:r>
              <a:rPr lang="es-ES" dirty="0">
                <a:latin typeface="+mj-lt"/>
              </a:rPr>
              <a:t>: Dar con el talón de la mano 5 golpes en la espalda, entre los omóplatos. (</a:t>
            </a:r>
            <a:r>
              <a:rPr lang="es-ES" i="1" dirty="0">
                <a:latin typeface="+mj-lt"/>
              </a:rPr>
              <a:t>En menores de 1 año, ponerlo sobre nuestras piernas o antebrazo y con la cabeza mas baja que el cuerpo dar los golpes</a:t>
            </a:r>
            <a:r>
              <a:rPr lang="es-ES" dirty="0">
                <a:latin typeface="+mj-lt"/>
              </a:rPr>
              <a:t>).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698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</a:t>
            </a:r>
            <a:br>
              <a:rPr lang="es-ES" dirty="0"/>
            </a:br>
            <a:r>
              <a:rPr lang="es-ES" b="1" dirty="0">
                <a:solidFill>
                  <a:schemeClr val="accent2"/>
                </a:solidFill>
              </a:rPr>
              <a:t>Tos infectiva y niño consciente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852936"/>
            <a:ext cx="3168352" cy="3044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1229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 </a:t>
            </a:r>
            <a:br>
              <a:rPr lang="es-ES" b="1" dirty="0"/>
            </a:br>
            <a:r>
              <a:rPr lang="es-ES" b="1" dirty="0">
                <a:solidFill>
                  <a:schemeClr val="accent2"/>
                </a:solidFill>
              </a:rPr>
              <a:t>Tos infectiva y niño consciente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720080"/>
          </a:xfrm>
        </p:spPr>
        <p:txBody>
          <a:bodyPr>
            <a:normAutofit/>
          </a:bodyPr>
          <a:lstStyle/>
          <a:p>
            <a:r>
              <a:rPr lang="es-ES" dirty="0">
                <a:latin typeface="+mj-lt"/>
              </a:rPr>
              <a:t>Si no se resuelve: </a:t>
            </a:r>
            <a:r>
              <a:rPr lang="es-ES" b="1" u="sng" dirty="0">
                <a:latin typeface="+mj-lt"/>
              </a:rPr>
              <a:t>MENORES DE 1 AÑO</a:t>
            </a:r>
          </a:p>
          <a:p>
            <a:endParaRPr lang="es-ES" dirty="0">
              <a:latin typeface="+mj-lt"/>
            </a:endParaRP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259632" y="3573016"/>
            <a:ext cx="6624736" cy="892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>
                <a:latin typeface="+mj-lt"/>
              </a:rPr>
              <a:t>Realizar 5 compresiones torácicas, en el centro del pecho, por debajo de la línea </a:t>
            </a:r>
            <a:r>
              <a:rPr lang="es-ES" sz="2600" b="1" dirty="0" err="1">
                <a:latin typeface="+mj-lt"/>
              </a:rPr>
              <a:t>intermamilar</a:t>
            </a:r>
            <a:r>
              <a:rPr lang="es-ES" sz="2600" b="1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8723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 </a:t>
            </a:r>
            <a:br>
              <a:rPr lang="es-ES" b="1" dirty="0"/>
            </a:br>
            <a:r>
              <a:rPr lang="es-ES" b="1" dirty="0">
                <a:solidFill>
                  <a:schemeClr val="accent2"/>
                </a:solidFill>
              </a:rPr>
              <a:t>Tos infectiva y niño consciente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720080"/>
          </a:xfrm>
        </p:spPr>
        <p:txBody>
          <a:bodyPr>
            <a:normAutofit/>
          </a:bodyPr>
          <a:lstStyle/>
          <a:p>
            <a:r>
              <a:rPr lang="es-ES" dirty="0">
                <a:latin typeface="+mj-lt"/>
              </a:rPr>
              <a:t>Si no se resuelve: </a:t>
            </a:r>
            <a:r>
              <a:rPr lang="es-ES" b="1" u="sng" dirty="0">
                <a:latin typeface="+mj-lt"/>
              </a:rPr>
              <a:t>MAYORES DE 1 AÑO</a:t>
            </a:r>
          </a:p>
          <a:p>
            <a:endParaRPr lang="es-ES" dirty="0">
              <a:latin typeface="+mj-lt"/>
            </a:endParaRP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115616" y="3556143"/>
            <a:ext cx="4176464" cy="12926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>
                <a:latin typeface="+mj-lt"/>
              </a:rPr>
              <a:t>Realizar 5 compresiones abdominales </a:t>
            </a:r>
          </a:p>
          <a:p>
            <a:pPr algn="ctr"/>
            <a:r>
              <a:rPr lang="es-ES" sz="2600" b="1" dirty="0">
                <a:latin typeface="+mj-lt"/>
              </a:rPr>
              <a:t>(</a:t>
            </a:r>
            <a:r>
              <a:rPr lang="es-ES" sz="2600" b="1" i="1" dirty="0">
                <a:latin typeface="+mj-lt"/>
              </a:rPr>
              <a:t>Maniobra de Heimlich</a:t>
            </a:r>
            <a:r>
              <a:rPr lang="es-ES" sz="2600" b="1" dirty="0">
                <a:latin typeface="+mj-lt"/>
              </a:rPr>
              <a:t>)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356992"/>
            <a:ext cx="2664296" cy="2918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8076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 </a:t>
            </a:r>
            <a:br>
              <a:rPr lang="es-ES" b="1" dirty="0"/>
            </a:br>
            <a:r>
              <a:rPr lang="es-ES" b="1" dirty="0">
                <a:solidFill>
                  <a:schemeClr val="accent2"/>
                </a:solidFill>
              </a:rPr>
              <a:t>Tos infectiva y niño consciente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0316" y="2348880"/>
            <a:ext cx="7836100" cy="1872208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latin typeface="+mj-lt"/>
              </a:rPr>
              <a:t>Este ciclo (observar boca-golpes en la espalda- compresiones abdominales-torácicas) se deben repetir tantas veces sean necesarias. Hasta que el niño expulse el objeto, respire mejor o pierda la conciencia.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149080"/>
            <a:ext cx="502534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47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</a:t>
            </a:r>
            <a:br>
              <a:rPr lang="es-ES" b="1" dirty="0"/>
            </a:br>
            <a:r>
              <a:rPr lang="es-ES" b="1" dirty="0">
                <a:solidFill>
                  <a:schemeClr val="accent2"/>
                </a:solidFill>
              </a:rPr>
              <a:t>Niño inconsciente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293096"/>
            <a:ext cx="3816424" cy="194827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2420888"/>
            <a:ext cx="7344816" cy="2501632"/>
          </a:xfrm>
        </p:spPr>
        <p:txBody>
          <a:bodyPr/>
          <a:lstStyle/>
          <a:p>
            <a:r>
              <a:rPr lang="es-ES" dirty="0">
                <a:latin typeface="+mj-lt"/>
              </a:rPr>
              <a:t>1. Pedir ayuda: </a:t>
            </a:r>
            <a:r>
              <a:rPr lang="es-ES" b="1" dirty="0">
                <a:solidFill>
                  <a:srgbClr val="C00000"/>
                </a:solidFill>
                <a:latin typeface="+mj-lt"/>
              </a:rPr>
              <a:t>llamar al 112</a:t>
            </a:r>
          </a:p>
          <a:p>
            <a:r>
              <a:rPr lang="es-ES" dirty="0">
                <a:latin typeface="+mj-lt"/>
              </a:rPr>
              <a:t>2. Colocar al niño/lactante en una superficie dura.</a:t>
            </a:r>
          </a:p>
          <a:p>
            <a:r>
              <a:rPr lang="es-ES" dirty="0">
                <a:latin typeface="+mj-lt"/>
              </a:rPr>
              <a:t>3. Comprobar si se ve el objeto en la boca.</a:t>
            </a:r>
          </a:p>
          <a:p>
            <a:r>
              <a:rPr lang="es-ES" dirty="0">
                <a:latin typeface="+mj-lt"/>
              </a:rPr>
              <a:t>4. Maniobra frente-mentón.</a:t>
            </a:r>
          </a:p>
          <a:p>
            <a:r>
              <a:rPr lang="es-ES" dirty="0">
                <a:latin typeface="+mj-lt"/>
              </a:rPr>
              <a:t>5. Si respira: posición de seguridad.</a:t>
            </a:r>
          </a:p>
        </p:txBody>
      </p:sp>
    </p:spTree>
    <p:extLst>
      <p:ext uri="{BB962C8B-B14F-4D97-AF65-F5344CB8AC3E}">
        <p14:creationId xmlns:p14="http://schemas.microsoft.com/office/powerpoint/2010/main" val="1743089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¿Cómo actuar?</a:t>
            </a:r>
            <a:br>
              <a:rPr lang="es-ES" b="1" dirty="0"/>
            </a:br>
            <a:r>
              <a:rPr lang="es-ES" b="1" dirty="0">
                <a:solidFill>
                  <a:schemeClr val="accent2"/>
                </a:solidFill>
              </a:rPr>
              <a:t>Niño inconsciente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348880"/>
            <a:ext cx="7931224" cy="3509744"/>
          </a:xfrm>
        </p:spPr>
        <p:txBody>
          <a:bodyPr/>
          <a:lstStyle/>
          <a:p>
            <a:pPr algn="just"/>
            <a:r>
              <a:rPr lang="es-ES" dirty="0">
                <a:latin typeface="+mj-lt"/>
              </a:rPr>
              <a:t>6. No respira: </a:t>
            </a:r>
            <a:r>
              <a:rPr lang="es-ES" b="1" dirty="0">
                <a:latin typeface="+mj-lt"/>
              </a:rPr>
              <a:t>Realizar 5 insuflaciones comprobando que mueve el tórax</a:t>
            </a:r>
            <a:r>
              <a:rPr lang="es-ES" dirty="0">
                <a:latin typeface="+mj-lt"/>
              </a:rPr>
              <a:t>. </a:t>
            </a:r>
          </a:p>
          <a:p>
            <a:pPr marL="0" indent="0" algn="just">
              <a:buNone/>
            </a:pPr>
            <a:endParaRPr lang="es-ES" sz="1600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7. Si no mueve el tórax: iniciar maniobras de resucitación: </a:t>
            </a:r>
            <a:r>
              <a:rPr lang="es-ES" b="1" dirty="0">
                <a:solidFill>
                  <a:srgbClr val="00B050"/>
                </a:solidFill>
                <a:latin typeface="+mj-lt"/>
              </a:rPr>
              <a:t>15 compresiones /2 insuflaciones</a:t>
            </a:r>
          </a:p>
          <a:p>
            <a:pPr marL="0" indent="0" algn="just">
              <a:buNone/>
            </a:pPr>
            <a:endParaRPr lang="es-ES" sz="1600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8. Comprobar cada 2 minutos la respiración y si hay algún objeto visible en la vía aérea.</a:t>
            </a:r>
          </a:p>
        </p:txBody>
      </p:sp>
    </p:spTree>
    <p:extLst>
      <p:ext uri="{BB962C8B-B14F-4D97-AF65-F5344CB8AC3E}">
        <p14:creationId xmlns:p14="http://schemas.microsoft.com/office/powerpoint/2010/main" val="1253771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PREVENCIÓN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2060848"/>
            <a:ext cx="7931224" cy="3312368"/>
          </a:xfrm>
        </p:spPr>
        <p:txBody>
          <a:bodyPr/>
          <a:lstStyle/>
          <a:p>
            <a:pPr algn="just"/>
            <a:r>
              <a:rPr lang="es-ES" dirty="0">
                <a:latin typeface="+mj-lt"/>
              </a:rPr>
              <a:t>Al menos hasta los 4 años no deben comer alimentos con los que se puedan atragantar: frutos secos, uvas, caramelos…</a:t>
            </a:r>
          </a:p>
          <a:p>
            <a:pPr marL="0" indent="0" algn="just">
              <a:buNone/>
            </a:pPr>
            <a:endParaRPr lang="es-ES" sz="1600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Mientras comen deben permanecer sentados.</a:t>
            </a:r>
          </a:p>
          <a:p>
            <a:pPr marL="0" indent="0" algn="just">
              <a:buNone/>
            </a:pPr>
            <a:endParaRPr lang="es-ES" sz="1600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Advertir a los niños que no se metan en la boca material escolar.</a:t>
            </a:r>
          </a:p>
        </p:txBody>
      </p:sp>
    </p:spTree>
    <p:extLst>
      <p:ext uri="{BB962C8B-B14F-4D97-AF65-F5344CB8AC3E}">
        <p14:creationId xmlns:p14="http://schemas.microsoft.com/office/powerpoint/2010/main" val="2181494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PREVENCIÓN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2060848"/>
            <a:ext cx="7931224" cy="1080120"/>
          </a:xfrm>
        </p:spPr>
        <p:txBody>
          <a:bodyPr/>
          <a:lstStyle/>
          <a:p>
            <a:pPr algn="just"/>
            <a:r>
              <a:rPr lang="es-ES" dirty="0">
                <a:latin typeface="+mj-lt"/>
              </a:rPr>
              <a:t>Hay que seguir las normas para usar  los juguetes de forma segura: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259632" y="3068960"/>
            <a:ext cx="7056784" cy="280076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lvl="2" algn="just"/>
            <a:r>
              <a:rPr lang="es-ES" sz="2200" b="1" dirty="0">
                <a:latin typeface="+mj-lt"/>
              </a:rPr>
              <a:t>1</a:t>
            </a:r>
            <a:r>
              <a:rPr lang="es-ES" sz="2200" dirty="0">
                <a:latin typeface="+mj-lt"/>
              </a:rPr>
              <a:t>. Comprobar que tiene el certificado de la unión europea.</a:t>
            </a:r>
          </a:p>
          <a:p>
            <a:pPr marL="0" lvl="2" algn="just"/>
            <a:r>
              <a:rPr lang="es-ES" sz="2200" b="1" dirty="0">
                <a:latin typeface="+mj-lt"/>
              </a:rPr>
              <a:t>2</a:t>
            </a:r>
            <a:r>
              <a:rPr lang="es-ES" sz="2200" dirty="0">
                <a:latin typeface="+mj-lt"/>
              </a:rPr>
              <a:t>. Comprobar que tiene la edad mínima de uso del juguete.</a:t>
            </a:r>
          </a:p>
          <a:p>
            <a:pPr marL="0" lvl="2" algn="just"/>
            <a:r>
              <a:rPr lang="es-ES" sz="2200" b="1" dirty="0">
                <a:latin typeface="+mj-lt"/>
              </a:rPr>
              <a:t>3</a:t>
            </a:r>
            <a:r>
              <a:rPr lang="es-ES" sz="2200" dirty="0">
                <a:latin typeface="+mj-lt"/>
              </a:rPr>
              <a:t>. Quitar y retirar los embalajes enseguida.</a:t>
            </a:r>
          </a:p>
          <a:p>
            <a:pPr marL="0" lvl="2" algn="just"/>
            <a:r>
              <a:rPr lang="es-ES" sz="2200" b="1" dirty="0">
                <a:latin typeface="+mj-lt"/>
              </a:rPr>
              <a:t>4</a:t>
            </a:r>
            <a:r>
              <a:rPr lang="es-ES" sz="2200" dirty="0">
                <a:latin typeface="+mj-lt"/>
              </a:rPr>
              <a:t>. Almacenar por separado los juguetes de los niños pequeños y mayores.</a:t>
            </a:r>
          </a:p>
          <a:p>
            <a:pPr marL="0" lvl="2" algn="just"/>
            <a:r>
              <a:rPr lang="es-ES" sz="2200" b="1" dirty="0">
                <a:latin typeface="+mj-lt"/>
              </a:rPr>
              <a:t>5</a:t>
            </a:r>
            <a:r>
              <a:rPr lang="es-ES" sz="2200" dirty="0">
                <a:latin typeface="+mj-lt"/>
              </a:rPr>
              <a:t>. Revisar los juguetes viejos. Y también los nuevos, por si tiene bordes agudos o partes pequeñas que se pueden desprender.</a:t>
            </a:r>
          </a:p>
        </p:txBody>
      </p:sp>
    </p:spTree>
    <p:extLst>
      <p:ext uri="{BB962C8B-B14F-4D97-AF65-F5344CB8AC3E}">
        <p14:creationId xmlns:p14="http://schemas.microsoft.com/office/powerpoint/2010/main" val="3605659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cs.san.gva.es\dfs_d02\hdocs_2_d02\18977834M\Mis documentos\Mis imágenes\1. ALGORITMO DE RCP BÃ SICA PEDIÃ TRICA_page-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t="5772" r="20573"/>
          <a:stretch/>
        </p:blipFill>
        <p:spPr bwMode="auto">
          <a:xfrm>
            <a:off x="1134324" y="836712"/>
            <a:ext cx="6018428" cy="576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455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 flipH="1">
            <a:off x="1187624" y="2204864"/>
            <a:ext cx="67687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latin typeface="+mj-lt"/>
              </a:rPr>
              <a:t>GRACIAS</a:t>
            </a:r>
            <a:r>
              <a:rPr lang="es-ES" sz="6000" dirty="0">
                <a:latin typeface="+mj-lt"/>
              </a:rPr>
              <a:t> </a:t>
            </a:r>
          </a:p>
          <a:p>
            <a:pPr algn="ctr"/>
            <a:r>
              <a:rPr lang="es-ES" sz="6000" b="1" dirty="0">
                <a:latin typeface="+mj-lt"/>
              </a:rPr>
              <a:t>por vuestra atención</a:t>
            </a:r>
          </a:p>
        </p:txBody>
      </p:sp>
    </p:spTree>
    <p:extLst>
      <p:ext uri="{BB962C8B-B14F-4D97-AF65-F5344CB8AC3E}">
        <p14:creationId xmlns:p14="http://schemas.microsoft.com/office/powerpoint/2010/main" val="23402880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639</TotalTime>
  <Words>650</Words>
  <Application>Microsoft Office PowerPoint</Application>
  <PresentationFormat>Presentación en pantalla (4:3)</PresentationFormat>
  <Paragraphs>66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Flujo</vt:lpstr>
      <vt:lpstr>Presentación de PowerPoint</vt:lpstr>
      <vt:lpstr>¿Qué es?</vt:lpstr>
      <vt:lpstr>¿Qué síntomas tiene?</vt:lpstr>
      <vt:lpstr>¿Cómo actuar?</vt:lpstr>
      <vt:lpstr>Presentación de PowerPoint</vt:lpstr>
      <vt:lpstr>¿Cómo Actuar? Tos eficaz y niño consciente</vt:lpstr>
      <vt:lpstr>¿Cómo actuar? Tos inefectiva y niño consciente</vt:lpstr>
      <vt:lpstr>¿Cómo actuar? Tos infectiva y niño consciente</vt:lpstr>
      <vt:lpstr>¿Cómo actuar?  Tos infectiva y niño consciente</vt:lpstr>
      <vt:lpstr>¿Cómo actuar?  Tos infectiva y niño consciente</vt:lpstr>
      <vt:lpstr>¿Cómo actuar?  Tos infectiva y niño consciente</vt:lpstr>
      <vt:lpstr>¿Cómo actuar? Niño inconsciente</vt:lpstr>
      <vt:lpstr>¿Cómo actuar? Niño inconsciente</vt:lpstr>
      <vt:lpstr>PREVENCIÓN</vt:lpstr>
      <vt:lpstr>PREVENCIÓN</vt:lpstr>
      <vt:lpstr>Presentación de PowerPoint</vt:lpstr>
      <vt:lpstr>Presentación de PowerPoint</vt:lpstr>
    </vt:vector>
  </TitlesOfParts>
  <Company>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ATRAGANTAMIENTO EN EL LACTANTE Y NIÑO</dc:title>
  <dc:creator>Mª Jose Vidal  Silvestre</dc:creator>
  <cp:lastModifiedBy>Joaquín Granell Zafra</cp:lastModifiedBy>
  <cp:revision>32</cp:revision>
  <dcterms:created xsi:type="dcterms:W3CDTF">2024-02-24T07:42:31Z</dcterms:created>
  <dcterms:modified xsi:type="dcterms:W3CDTF">2025-02-25T08:58:51Z</dcterms:modified>
</cp:coreProperties>
</file>